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4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6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 smtClean="0"/>
              <a:t>الفاكهة </a:t>
            </a:r>
            <a:r>
              <a:rPr lang="ar-IQ" b="1" dirty="0"/>
              <a:t>مستديمة الخضرة  (العملي</a:t>
            </a:r>
            <a:r>
              <a:rPr lang="ar-IQ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ar-IQ" sz="4000" b="1" dirty="0">
                <a:solidFill>
                  <a:prstClr val="black"/>
                </a:solidFill>
              </a:rPr>
              <a:t>المرحلة الرابعة / بستنة وهندسة </a:t>
            </a:r>
            <a:r>
              <a:rPr lang="ar-IQ" sz="4000" b="1" dirty="0" smtClean="0">
                <a:solidFill>
                  <a:prstClr val="black"/>
                </a:solidFill>
              </a:rPr>
              <a:t>حدائق</a:t>
            </a:r>
            <a:br>
              <a:rPr lang="ar-IQ" sz="4000" b="1" dirty="0" smtClean="0">
                <a:solidFill>
                  <a:prstClr val="black"/>
                </a:solidFill>
              </a:rPr>
            </a:br>
            <a:r>
              <a:rPr lang="ar-IQ" sz="4000" b="1" dirty="0" smtClean="0">
                <a:solidFill>
                  <a:prstClr val="black"/>
                </a:solidFill>
              </a:rPr>
              <a:t>م. </a:t>
            </a:r>
            <a:r>
              <a:rPr lang="ar-IQ" sz="4000" b="1" dirty="0" smtClean="0">
                <a:solidFill>
                  <a:prstClr val="black"/>
                </a:solidFill>
              </a:rPr>
              <a:t>4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4000" b="1" dirty="0">
                <a:solidFill>
                  <a:prstClr val="black"/>
                </a:solidFill>
                <a:ea typeface="+mj-ea"/>
                <a:cs typeface="Times New Roman"/>
              </a:rPr>
              <a:t>د. وسن فوزي فاضل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اصناف الزيتون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IQ" dirty="0"/>
              <a:t>الاصناف المحلية: </a:t>
            </a:r>
            <a:endParaRPr lang="en-US" dirty="0"/>
          </a:p>
          <a:p>
            <a:pPr algn="just" rtl="1"/>
            <a:r>
              <a:rPr lang="ar-IQ" dirty="0"/>
              <a:t>1. دقل (</a:t>
            </a:r>
            <a:r>
              <a:rPr lang="ar-IQ" dirty="0" err="1"/>
              <a:t>دكل</a:t>
            </a:r>
            <a:r>
              <a:rPr lang="ar-IQ" dirty="0"/>
              <a:t>): الثمرة بيضوية متطاولة مخروطية لونها اخضر قبل ان تنضج ثم تتلون </a:t>
            </a:r>
            <a:r>
              <a:rPr lang="ar-IQ" dirty="0" err="1"/>
              <a:t>بالنفسجي</a:t>
            </a:r>
            <a:r>
              <a:rPr lang="ar-IQ" dirty="0"/>
              <a:t> الغامق، البذرة كبيرة متطاولة مرغوب للتخليل</a:t>
            </a:r>
            <a:endParaRPr lang="en-US" dirty="0"/>
          </a:p>
          <a:p>
            <a:pPr algn="just" rtl="1"/>
            <a:r>
              <a:rPr lang="ar-IQ" dirty="0"/>
              <a:t>2.أشرسي: ويسمى ايضا </a:t>
            </a:r>
            <a:r>
              <a:rPr lang="ar-IQ" dirty="0" err="1"/>
              <a:t>خستاوي</a:t>
            </a:r>
            <a:r>
              <a:rPr lang="ar-IQ" dirty="0"/>
              <a:t>، الثمرة بيضوية الشكل لونها اخضر مشرب </a:t>
            </a:r>
            <a:r>
              <a:rPr lang="ar-IQ" dirty="0" err="1"/>
              <a:t>بالارجواني</a:t>
            </a:r>
            <a:r>
              <a:rPr lang="ar-IQ" dirty="0"/>
              <a:t> ثم يتحول وقت النضج الى الباذنجاني، البذرة متوسطة الحجم يستعمل هذا الصنف في التخليل.</a:t>
            </a:r>
            <a:endParaRPr lang="en-US" dirty="0"/>
          </a:p>
          <a:p>
            <a:pPr lvl="0" algn="just" rtl="1"/>
            <a:r>
              <a:rPr lang="ar-IQ" dirty="0"/>
              <a:t>بعشيقة: الثمرة بيضوية لونها باذنجاني وقت النضج مع وجود نقط بيضاء، البذرة متوسطة الحجم يزرع في شمال العراق. 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0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g" descr="http://www.ekleelj.com/wp-content/uploads/2016/03/تفسير-حلم-رؤية-الزيتون-و-شجرة-الزيتون-زيت-زيتون-في-المنام1-465x31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6255"/>
            <a:ext cx="8681927" cy="6143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00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g" descr="https://upload.wikimedia.org/wikipedia/commons/1/10/Olive-tree-fruit-august-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676456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676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1"/>
            <a:r>
              <a:rPr lang="ar-IQ" dirty="0"/>
              <a:t>الاصناف الاجنبية</a:t>
            </a:r>
            <a:endParaRPr lang="en-US" dirty="0"/>
          </a:p>
          <a:p>
            <a:pPr lvl="0" rtl="1"/>
            <a:r>
              <a:rPr lang="ar-IQ" dirty="0" err="1"/>
              <a:t>ميشن</a:t>
            </a:r>
            <a:r>
              <a:rPr lang="ar-IQ" dirty="0"/>
              <a:t> </a:t>
            </a:r>
            <a:r>
              <a:rPr lang="en-US" dirty="0"/>
              <a:t> Mission</a:t>
            </a:r>
            <a:r>
              <a:rPr lang="ar-IQ" dirty="0"/>
              <a:t>: نموه قوي ويسبب ارتفاع الاشجار صعوبة في عملية الجني، تحتوي الثمار على نسبة عالية من الزيت تبلغ 20-24% ، يستعمل للزيت والتخليل، الثمار متوسطة الحجم بيضوية الشكل لونها ارجواني داكن يتحول الى اسود عند اتمام النضج </a:t>
            </a:r>
            <a:r>
              <a:rPr lang="ar-IQ" dirty="0" err="1"/>
              <a:t>وهوصنف</a:t>
            </a:r>
            <a:r>
              <a:rPr lang="ar-IQ" dirty="0"/>
              <a:t> </a:t>
            </a:r>
            <a:r>
              <a:rPr lang="ar-IQ" dirty="0" err="1"/>
              <a:t>متاخر</a:t>
            </a:r>
            <a:r>
              <a:rPr lang="ar-IQ" dirty="0"/>
              <a:t> النضج </a:t>
            </a:r>
            <a:endParaRPr lang="en-US" dirty="0"/>
          </a:p>
          <a:p>
            <a:pPr lvl="0" rtl="1"/>
            <a:r>
              <a:rPr lang="ar-IQ" dirty="0" err="1"/>
              <a:t>منزنللو</a:t>
            </a:r>
            <a:r>
              <a:rPr lang="en-US" dirty="0"/>
              <a:t> Manzanillo</a:t>
            </a:r>
            <a:r>
              <a:rPr lang="ar-IQ" dirty="0"/>
              <a:t>: </a:t>
            </a:r>
            <a:r>
              <a:rPr lang="ar-IQ" dirty="0" err="1"/>
              <a:t>ياتي</a:t>
            </a:r>
            <a:r>
              <a:rPr lang="ar-IQ" dirty="0"/>
              <a:t> في المرتبة الثانية بعد المشن من حيث المساحة المزروعة وهو صنف اسباني بدا بالانتشار في العراق، نسبة الزيت في الثمرة ( 15-20)% والثمار ابكر بالنضج من صنف المشن، الثمار متوسطة الحجم مستديرة متطاولة بيضوية تستعمل للتخليل.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9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79512" y="476672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3600" dirty="0" err="1"/>
              <a:t>سفلانو</a:t>
            </a:r>
            <a:r>
              <a:rPr lang="ar-IQ" sz="3600" dirty="0"/>
              <a:t> </a:t>
            </a:r>
            <a:r>
              <a:rPr lang="en-US" sz="3600" dirty="0" err="1"/>
              <a:t>Sevillano</a:t>
            </a:r>
            <a:r>
              <a:rPr lang="ar-IQ" sz="3600" dirty="0"/>
              <a:t>: صنف اسباني مشهور، الشجرة اقل قوة من الصنفين السابقين ، الثمرة كبيرة الحجم وهي اكبر حجما من الثمار السابقة ونسبة الزيت فيها قليلة (12-18)% وهي تستخدم في التخليل، الثمار بيضوية مستديرة الى </a:t>
            </a:r>
            <a:r>
              <a:rPr lang="ar-IQ" sz="3600" dirty="0" err="1"/>
              <a:t>كمثرية</a:t>
            </a:r>
            <a:r>
              <a:rPr lang="ar-IQ" sz="3600" dirty="0"/>
              <a:t> والنواة كبيرة.</a:t>
            </a:r>
            <a:endParaRPr lang="en-US" sz="3600" dirty="0"/>
          </a:p>
          <a:p>
            <a:pPr lvl="0" algn="just" rtl="1"/>
            <a:r>
              <a:rPr lang="ar-IQ" sz="3600" dirty="0"/>
              <a:t>شملالي </a:t>
            </a:r>
            <a:r>
              <a:rPr lang="en-US" sz="3600" dirty="0" err="1"/>
              <a:t>Chemlali</a:t>
            </a:r>
            <a:r>
              <a:rPr lang="ar-IQ" sz="3600" dirty="0"/>
              <a:t>: صنف مستورد من تونس يصلح لاستخراج الزيت كما يصلح لاستعماله </a:t>
            </a:r>
            <a:r>
              <a:rPr lang="ar-IQ" sz="3600" dirty="0" err="1"/>
              <a:t>كاصل</a:t>
            </a:r>
            <a:r>
              <a:rPr lang="ar-IQ" sz="3600" dirty="0"/>
              <a:t> للتطعيم علية حيث ان نسبة انبات البذور عالية.، ثماره صغيرة الحجم ونسبة الزيت 19-22% لون الثمار اسود عند النضج </a:t>
            </a:r>
            <a:endParaRPr lang="en-US" sz="3600" dirty="0"/>
          </a:p>
          <a:p>
            <a:pPr algn="just"/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28290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260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الفاكهة مستديمة الخضرة  (العملي) المرحلة الرابعة / بستنة وهندسة حدائق م. 4</vt:lpstr>
      <vt:lpstr>اصناف الزيتون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الفاكهة مستديمة الخضرة  (العملي) المرحلة الرابعة / بستنة وهندسة حدائق م. الاولى</dc:title>
  <dc:creator>DELL</dc:creator>
  <cp:lastModifiedBy>DELL</cp:lastModifiedBy>
  <cp:revision>8</cp:revision>
  <dcterms:created xsi:type="dcterms:W3CDTF">2018-12-28T09:16:32Z</dcterms:created>
  <dcterms:modified xsi:type="dcterms:W3CDTF">2018-12-28T10:28:36Z</dcterms:modified>
</cp:coreProperties>
</file>